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ist"/>
      <p:regular r:id="rId17"/>
    </p:embeddedFont>
    <p:embeddedFont>
      <p:font typeface="Geist"/>
      <p:regular r:id="rId18"/>
    </p:embeddedFont>
    <p:embeddedFont>
      <p:font typeface="Geist"/>
      <p:regular r:id="rId19"/>
    </p:embeddedFont>
    <p:embeddedFont>
      <p:font typeface="Geis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0-6.png>
</file>

<file path=ppt/media/image-10-7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4-2.png>
</file>

<file path=ppt/media/image-7-1.png>
</file>

<file path=ppt/media/image-7-2.png>
</file>

<file path=ppt/media/image-7-3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image" Target="../media/image-10-6.png"/><Relationship Id="rId7" Type="http://schemas.openxmlformats.org/officeDocument/2006/relationships/image" Target="../media/image-10-7.png"/><Relationship Id="rId8" Type="http://schemas.openxmlformats.org/officeDocument/2006/relationships/slideLayout" Target="../slideLayouts/slideLayout11.xml"/><Relationship Id="rId9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12745"/>
            <a:ext cx="75564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Web Automation Text Methods &amp; Table Handling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727138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Master the essential methods for extracting text content and handling web tables in automated testing scenarios.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14507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891784"/>
            <a:ext cx="3664744" cy="2795588"/>
          </a:xfrm>
          <a:prstGeom prst="roundRect">
            <a:avLst>
              <a:gd name="adj" fmla="val 3408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464" y="2141458"/>
            <a:ext cx="680442" cy="680442"/>
          </a:xfrm>
          <a:prstGeom prst="rect">
            <a:avLst/>
          </a:prstGeom>
        </p:spPr>
      </p:pic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630" y="2282666"/>
            <a:ext cx="306110" cy="39802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43464" y="3048714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Choose Wisely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1043464" y="3553301"/>
            <a:ext cx="3165396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Use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innerText()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for visible content,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textContent()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for complete raw text.</a:t>
            </a:r>
            <a:endParaRPr lang="en-US" sz="1750" dirty="0"/>
          </a:p>
        </p:txBody>
      </p:sp>
      <p:sp>
        <p:nvSpPr>
          <p:cNvPr id="9" name="Shape 4"/>
          <p:cNvSpPr/>
          <p:nvPr/>
        </p:nvSpPr>
        <p:spPr>
          <a:xfrm>
            <a:off x="4685348" y="1891784"/>
            <a:ext cx="3664863" cy="2795588"/>
          </a:xfrm>
          <a:prstGeom prst="roundRect">
            <a:avLst>
              <a:gd name="adj" fmla="val 3408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5022" y="2141458"/>
            <a:ext cx="680442" cy="680442"/>
          </a:xfrm>
          <a:prstGeom prst="rect">
            <a:avLst/>
          </a:prstGeom>
        </p:spPr>
      </p:pic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2188" y="2282666"/>
            <a:ext cx="306110" cy="39802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4935022" y="3048714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Table Mastery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4935022" y="3553301"/>
            <a:ext cx="3165515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Combine locators with array methods to efficiently extract and process table data.</a:t>
            </a:r>
            <a:endParaRPr lang="en-US" sz="1750" dirty="0"/>
          </a:p>
        </p:txBody>
      </p:sp>
      <p:sp>
        <p:nvSpPr>
          <p:cNvPr id="14" name="Shape 7"/>
          <p:cNvSpPr/>
          <p:nvPr/>
        </p:nvSpPr>
        <p:spPr>
          <a:xfrm>
            <a:off x="793790" y="4914186"/>
            <a:ext cx="7556421" cy="2500789"/>
          </a:xfrm>
          <a:prstGeom prst="roundRect">
            <a:avLst>
              <a:gd name="adj" fmla="val 3810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3464" y="5163860"/>
            <a:ext cx="680442" cy="680442"/>
          </a:xfrm>
          <a:prstGeom prst="rect">
            <a:avLst/>
          </a:prstGeom>
        </p:spPr>
      </p:pic>
      <p:pic>
        <p:nvPicPr>
          <p:cNvPr id="16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0630" y="5305068"/>
            <a:ext cx="306110" cy="398026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1043464" y="6071116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Best Practices</a:t>
            </a:r>
            <a:endParaRPr lang="en-US" sz="2200" dirty="0"/>
          </a:p>
        </p:txBody>
      </p:sp>
      <p:sp>
        <p:nvSpPr>
          <p:cNvPr id="18" name="Text 9"/>
          <p:cNvSpPr/>
          <p:nvPr/>
        </p:nvSpPr>
        <p:spPr>
          <a:xfrm>
            <a:off x="1043464" y="6575703"/>
            <a:ext cx="705707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Use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all()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method for element iteration and proper CSS selectors for reliable table targeting.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47687"/>
            <a:ext cx="7629882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innerText() vs textContent()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38431"/>
            <a:ext cx="6407944" cy="1593533"/>
          </a:xfrm>
          <a:prstGeom prst="roundRect">
            <a:avLst>
              <a:gd name="adj" fmla="val 5978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43464" y="3888105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innerText()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43464" y="4392692"/>
            <a:ext cx="590859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Returns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visible text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only, ignores hidden elements, removes extra whitespace and line breaks.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3638431"/>
            <a:ext cx="6408063" cy="1593533"/>
          </a:xfrm>
          <a:prstGeom prst="roundRect">
            <a:avLst>
              <a:gd name="adj" fmla="val 5978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78222" y="3888105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textContent()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78222" y="4392692"/>
            <a:ext cx="590871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Returns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all text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including hidden elements, retains whitespaces, tabs, and line breaks.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87114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Use innerText() for clean, visible-only text. Use textContent() when hidden content or exact raw text is required.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971" y="413980"/>
            <a:ext cx="5012293" cy="489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9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Array Methods Comparison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26971" y="1279684"/>
            <a:ext cx="1882140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allInnerTexts()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526971" y="1674852"/>
            <a:ext cx="6604635" cy="195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Returns array of visible text strings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26971" y="1923217"/>
            <a:ext cx="6604635" cy="195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Automatically cleans up whitespace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26971" y="2171581"/>
            <a:ext cx="6604635" cy="195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From all matched elements</a:t>
            </a:r>
            <a:endParaRPr lang="en-US" sz="11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6971" y="2536627"/>
            <a:ext cx="6604635" cy="6604635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06414" y="1279684"/>
            <a:ext cx="1882140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allTextContents()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7506414" y="1674852"/>
            <a:ext cx="6604635" cy="195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Returns array of raw text strings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7506414" y="1923217"/>
            <a:ext cx="6604635" cy="195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Includes hidden elements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7506414" y="2171581"/>
            <a:ext cx="6604635" cy="195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1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Keeps extra whitespace and line breaks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7506414" y="2502813"/>
            <a:ext cx="6604635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Often followed by </a:t>
            </a:r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.map(text =&gt; text.trim())</a:t>
            </a:r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for cleanup.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86558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The all() Method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63835"/>
            <a:ext cx="7556421" cy="2334458"/>
          </a:xfrm>
          <a:prstGeom prst="roundRect">
            <a:avLst>
              <a:gd name="adj" fmla="val 6267"/>
            </a:avLst>
          </a:prstGeom>
          <a:solidFill>
            <a:srgbClr val="101620">
              <a:alpha val="95000"/>
            </a:srgbClr>
          </a:solidFill>
          <a:ln w="30480">
            <a:solidFill>
              <a:srgbClr val="002A80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10" y="3063835"/>
            <a:ext cx="121920" cy="233445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42524" y="3321129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locator.all()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142524" y="3825716"/>
            <a:ext cx="695039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Converts a group of elements (Locator) into an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array of individual locators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142524" y="4551402"/>
            <a:ext cx="695039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Allows interaction with each element using array-style access or loops.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5653445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Helpful for performing operations on specific elements or iterating over all matched elements.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17702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Methods Summary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08446"/>
            <a:ext cx="13042821" cy="3803333"/>
          </a:xfrm>
          <a:prstGeom prst="roundRect">
            <a:avLst>
              <a:gd name="adj" fmla="val 250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816066"/>
            <a:ext cx="13027581" cy="582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462" y="2959775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Method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89108" y="2959775"/>
            <a:ext cx="409836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Description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8848725" y="2959775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Trims Output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454170" y="2959775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Includes Hidden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398282"/>
            <a:ext cx="13027581" cy="8770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462" y="3541990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innerText()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4289108" y="3541990"/>
            <a:ext cx="409836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Visible, cleaned-up text of single element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8848725" y="3541990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1454170" y="3541990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✗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4275296"/>
            <a:ext cx="13027581" cy="582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462" y="4419005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textContent()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289108" y="4419005"/>
            <a:ext cx="409836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Raw text including hidden parts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8848725" y="4419005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✗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1454170" y="4419005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4857512"/>
            <a:ext cx="13027581" cy="5822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462" y="5001220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allInnerTexts()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4289108" y="5001220"/>
            <a:ext cx="409836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Array of visible, cleaned-up texts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8848725" y="5001220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1454170" y="5001220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✗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5439728"/>
            <a:ext cx="13027581" cy="582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8462" y="5583436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allTextContents()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4289108" y="5583436"/>
            <a:ext cx="409836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Array of raw texts, includes hidden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8848725" y="5583436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✗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1454170" y="5583436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✓</a:t>
            </a:r>
            <a:endParaRPr lang="en-US" sz="1750" dirty="0"/>
          </a:p>
        </p:txBody>
      </p:sp>
      <p:sp>
        <p:nvSpPr>
          <p:cNvPr id="29" name="Shape 27"/>
          <p:cNvSpPr/>
          <p:nvPr/>
        </p:nvSpPr>
        <p:spPr>
          <a:xfrm>
            <a:off x="801410" y="6021943"/>
            <a:ext cx="13027581" cy="5822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028462" y="6165652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all()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4289108" y="6165652"/>
            <a:ext cx="409836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Converts Locator to array of locators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8848725" y="6165652"/>
            <a:ext cx="21441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N/A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11454170" y="6165652"/>
            <a:ext cx="214800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N/A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2402"/>
            <a:ext cx="7200067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Static Web Table Example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63146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Working with the BookTable from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testautomationpractice.blogspot.com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13096"/>
            <a:ext cx="13042821" cy="2344103"/>
          </a:xfrm>
          <a:prstGeom prst="roundRect">
            <a:avLst>
              <a:gd name="adj" fmla="val 406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820716"/>
            <a:ext cx="13027581" cy="582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462" y="3964424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BookName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289108" y="3964424"/>
            <a:ext cx="27955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Author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45943" y="3964424"/>
            <a:ext cx="27955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Subject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802779" y="3964424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Price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402931"/>
            <a:ext cx="13027581" cy="5822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462" y="4546640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Learn Selenium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4289108" y="4546640"/>
            <a:ext cx="27955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Amit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45943" y="4546640"/>
            <a:ext cx="27955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Selenium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802779" y="4546640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300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01410" y="4985147"/>
            <a:ext cx="13027581" cy="5822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028462" y="5128855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Learn Java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4289108" y="5128855"/>
            <a:ext cx="27955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Mukesh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45943" y="5128855"/>
            <a:ext cx="27955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Java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0802779" y="5128855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500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801410" y="5567363"/>
            <a:ext cx="13027581" cy="5822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28462" y="5711071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Master In Selenium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4289108" y="5711071"/>
            <a:ext cx="27955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Mukesh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545943" y="5711071"/>
            <a:ext cx="2795588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Selenium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0802779" y="5711071"/>
            <a:ext cx="2799397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3000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0042"/>
            <a:ext cx="726186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Table Locating &amp; Counting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30786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797141"/>
            <a:ext cx="4196358" cy="3048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971449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Locate Table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4549735"/>
            <a:ext cx="4196358" cy="1224439"/>
          </a:xfrm>
          <a:prstGeom prst="roundRect">
            <a:avLst>
              <a:gd name="adj" fmla="val 7781"/>
            </a:avLst>
          </a:prstGeom>
          <a:solidFill>
            <a:srgbClr val="1D232D"/>
          </a:solidFill>
          <a:ln/>
        </p:spPr>
      </p:sp>
      <p:sp>
        <p:nvSpPr>
          <p:cNvPr id="7" name="Shape 4"/>
          <p:cNvSpPr/>
          <p:nvPr/>
        </p:nvSpPr>
        <p:spPr>
          <a:xfrm>
            <a:off x="782479" y="4549735"/>
            <a:ext cx="4218980" cy="1224439"/>
          </a:xfrm>
          <a:prstGeom prst="roundRect">
            <a:avLst>
              <a:gd name="adj" fmla="val 2779"/>
            </a:avLst>
          </a:prstGeom>
          <a:solidFill>
            <a:srgbClr val="1D232D"/>
          </a:solidFill>
          <a:ln/>
        </p:spPr>
      </p:sp>
      <p:sp>
        <p:nvSpPr>
          <p:cNvPr id="8" name="Text 5"/>
          <p:cNvSpPr/>
          <p:nvPr/>
        </p:nvSpPr>
        <p:spPr>
          <a:xfrm>
            <a:off x="1009293" y="4765119"/>
            <a:ext cx="3765352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table = page.locator("table[name='BookTable'] tbody");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216962" y="3430786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6962" y="3797141"/>
            <a:ext cx="4196358" cy="3048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216962" y="3971449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Count Rows</a:t>
            </a:r>
            <a:endParaRPr lang="en-US" sz="2200" dirty="0"/>
          </a:p>
        </p:txBody>
      </p:sp>
      <p:sp>
        <p:nvSpPr>
          <p:cNvPr id="12" name="Shape 8"/>
          <p:cNvSpPr/>
          <p:nvPr/>
        </p:nvSpPr>
        <p:spPr>
          <a:xfrm>
            <a:off x="5216962" y="4549735"/>
            <a:ext cx="4196358" cy="929640"/>
          </a:xfrm>
          <a:prstGeom prst="roundRect">
            <a:avLst>
              <a:gd name="adj" fmla="val 10248"/>
            </a:avLst>
          </a:prstGeom>
          <a:solidFill>
            <a:srgbClr val="1D232D"/>
          </a:solidFill>
          <a:ln/>
        </p:spPr>
      </p:sp>
      <p:sp>
        <p:nvSpPr>
          <p:cNvPr id="13" name="Shape 9"/>
          <p:cNvSpPr/>
          <p:nvPr/>
        </p:nvSpPr>
        <p:spPr>
          <a:xfrm>
            <a:off x="5205651" y="4549735"/>
            <a:ext cx="4218980" cy="929640"/>
          </a:xfrm>
          <a:prstGeom prst="roundRect">
            <a:avLst>
              <a:gd name="adj" fmla="val 3660"/>
            </a:avLst>
          </a:prstGeom>
          <a:solidFill>
            <a:srgbClr val="1D232D"/>
          </a:solidFill>
          <a:ln/>
        </p:spPr>
      </p:sp>
      <p:sp>
        <p:nvSpPr>
          <p:cNvPr id="14" name="Text 10"/>
          <p:cNvSpPr/>
          <p:nvPr/>
        </p:nvSpPr>
        <p:spPr>
          <a:xfrm>
            <a:off x="5432465" y="4765119"/>
            <a:ext cx="3765352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rows = table.locator("tr");await expect(rows).toHaveCount(7);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9640133" y="3430786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797141"/>
            <a:ext cx="4196358" cy="3048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640133" y="3971449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Count Columns</a:t>
            </a:r>
            <a:endParaRPr lang="en-US" sz="2200" dirty="0"/>
          </a:p>
        </p:txBody>
      </p:sp>
      <p:sp>
        <p:nvSpPr>
          <p:cNvPr id="18" name="Shape 13"/>
          <p:cNvSpPr/>
          <p:nvPr/>
        </p:nvSpPr>
        <p:spPr>
          <a:xfrm>
            <a:off x="9640133" y="4572357"/>
            <a:ext cx="4196358" cy="1224439"/>
          </a:xfrm>
          <a:prstGeom prst="roundRect">
            <a:avLst>
              <a:gd name="adj" fmla="val 7781"/>
            </a:avLst>
          </a:prstGeom>
          <a:solidFill>
            <a:srgbClr val="1D232D"/>
          </a:solidFill>
          <a:ln/>
        </p:spPr>
      </p:sp>
      <p:sp>
        <p:nvSpPr>
          <p:cNvPr id="19" name="Shape 14"/>
          <p:cNvSpPr/>
          <p:nvPr/>
        </p:nvSpPr>
        <p:spPr>
          <a:xfrm>
            <a:off x="9628823" y="4572357"/>
            <a:ext cx="4218980" cy="1224439"/>
          </a:xfrm>
          <a:prstGeom prst="roundRect">
            <a:avLst>
              <a:gd name="adj" fmla="val 2779"/>
            </a:avLst>
          </a:prstGeom>
          <a:solidFill>
            <a:srgbClr val="1D232D"/>
          </a:solidFill>
          <a:ln/>
        </p:spPr>
      </p:sp>
      <p:sp>
        <p:nvSpPr>
          <p:cNvPr id="20" name="Text 15"/>
          <p:cNvSpPr/>
          <p:nvPr/>
        </p:nvSpPr>
        <p:spPr>
          <a:xfrm>
            <a:off x="9855637" y="4765119"/>
            <a:ext cx="3765352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columns = rows.locator("th");await expect(columns).toHaveCount(4);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8443"/>
            <a:ext cx="5670590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Reading Table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82535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Specific Row Data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2806184"/>
            <a:ext cx="7604284" cy="929640"/>
          </a:xfrm>
          <a:prstGeom prst="roundRect">
            <a:avLst>
              <a:gd name="adj" fmla="val 10248"/>
            </a:avLst>
          </a:prstGeom>
          <a:solidFill>
            <a:srgbClr val="1D232D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2806184"/>
            <a:ext cx="7626906" cy="929640"/>
          </a:xfrm>
          <a:prstGeom prst="roundRect">
            <a:avLst>
              <a:gd name="adj" fmla="val 3660"/>
            </a:avLst>
          </a:prstGeom>
          <a:solidFill>
            <a:srgbClr val="1D232D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2976205"/>
            <a:ext cx="7173278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secondRowCells = rows.nth(2).locator('td');const secondRowTexts = await secondRowCells.allInnerTexts();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3990975"/>
            <a:ext cx="3729157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All Data (excluding header)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793790" y="4614624"/>
            <a:ext cx="7604284" cy="1519238"/>
          </a:xfrm>
          <a:prstGeom prst="roundRect">
            <a:avLst>
              <a:gd name="adj" fmla="val 6271"/>
            </a:avLst>
          </a:prstGeom>
          <a:solidFill>
            <a:srgbClr val="1D232D"/>
          </a:solidFill>
          <a:ln/>
        </p:spPr>
      </p:sp>
      <p:sp>
        <p:nvSpPr>
          <p:cNvPr id="9" name="Shape 7"/>
          <p:cNvSpPr/>
          <p:nvPr/>
        </p:nvSpPr>
        <p:spPr>
          <a:xfrm>
            <a:off x="782479" y="4614624"/>
            <a:ext cx="7626906" cy="1519238"/>
          </a:xfrm>
          <a:prstGeom prst="roundRect">
            <a:avLst>
              <a:gd name="adj" fmla="val 2240"/>
            </a:avLst>
          </a:prstGeom>
          <a:solidFill>
            <a:srgbClr val="1D232D"/>
          </a:solidFill>
          <a:ln/>
        </p:spPr>
      </p:sp>
      <p:sp>
        <p:nvSpPr>
          <p:cNvPr id="10" name="Text 8"/>
          <p:cNvSpPr/>
          <p:nvPr/>
        </p:nvSpPr>
        <p:spPr>
          <a:xfrm>
            <a:off x="1009293" y="4784646"/>
            <a:ext cx="7173278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(let row of allRowData.slice(1)) {  const cols = await row.locator('td').allInnerTexts();  console.log(cols.join('\t'));}</a:t>
            </a:r>
            <a:endParaRPr lang="en-US" sz="17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210872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0136"/>
            <a:ext cx="7634407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Advanced Table Operations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80880"/>
            <a:ext cx="1134070" cy="25965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507694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Filter by Author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2154674" y="3131344"/>
            <a:ext cx="11681936" cy="1519238"/>
          </a:xfrm>
          <a:prstGeom prst="roundRect">
            <a:avLst>
              <a:gd name="adj" fmla="val 6271"/>
            </a:avLst>
          </a:prstGeom>
          <a:solidFill>
            <a:srgbClr val="1D232D"/>
          </a:solidFill>
          <a:ln/>
        </p:spPr>
      </p:sp>
      <p:sp>
        <p:nvSpPr>
          <p:cNvPr id="6" name="Shape 3"/>
          <p:cNvSpPr/>
          <p:nvPr/>
        </p:nvSpPr>
        <p:spPr>
          <a:xfrm>
            <a:off x="2143363" y="3131344"/>
            <a:ext cx="11704558" cy="1519238"/>
          </a:xfrm>
          <a:prstGeom prst="roundRect">
            <a:avLst>
              <a:gd name="adj" fmla="val 2240"/>
            </a:avLst>
          </a:prstGeom>
          <a:solidFill>
            <a:srgbClr val="1D232D"/>
          </a:solidFill>
          <a:ln/>
        </p:spPr>
      </p:sp>
      <p:sp>
        <p:nvSpPr>
          <p:cNvPr id="7" name="Text 4"/>
          <p:cNvSpPr/>
          <p:nvPr/>
        </p:nvSpPr>
        <p:spPr>
          <a:xfrm>
            <a:off x="2370177" y="3301365"/>
            <a:ext cx="11250930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(author === 'Mukesh') {  console.log(`${author} \t ${book}`);  mukeshBooks.push(book);}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877395"/>
            <a:ext cx="1134070" cy="226206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2154674" y="5104209"/>
            <a:ext cx="2876550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Calculate Total Price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2154674" y="5727859"/>
            <a:ext cx="11681936" cy="634841"/>
          </a:xfrm>
          <a:prstGeom prst="roundRect">
            <a:avLst>
              <a:gd name="adj" fmla="val 15007"/>
            </a:avLst>
          </a:prstGeom>
          <a:solidFill>
            <a:srgbClr val="1D232D"/>
          </a:solidFill>
          <a:ln/>
        </p:spPr>
      </p:sp>
      <p:sp>
        <p:nvSpPr>
          <p:cNvPr id="11" name="Shape 7"/>
          <p:cNvSpPr/>
          <p:nvPr/>
        </p:nvSpPr>
        <p:spPr>
          <a:xfrm>
            <a:off x="2143363" y="5727859"/>
            <a:ext cx="11704558" cy="634841"/>
          </a:xfrm>
          <a:prstGeom prst="roundRect">
            <a:avLst>
              <a:gd name="adj" fmla="val 5359"/>
            </a:avLst>
          </a:prstGeom>
          <a:solidFill>
            <a:srgbClr val="1D232D"/>
          </a:solidFill>
          <a:ln/>
        </p:spPr>
      </p:sp>
      <p:sp>
        <p:nvSpPr>
          <p:cNvPr id="12" name="Text 8"/>
          <p:cNvSpPr/>
          <p:nvPr/>
        </p:nvSpPr>
        <p:spPr>
          <a:xfrm>
            <a:off x="2370177" y="5897880"/>
            <a:ext cx="1125093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totalPrice += parseInt(price);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2154674" y="6617851"/>
            <a:ext cx="1168193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Parses and sums the price of all books in the table.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2025-09-13T14:30:18Z</dcterms:created>
  <dcterms:modified xsi:type="dcterms:W3CDTF">2025-09-13T14:30:18Z</dcterms:modified>
</cp:coreProperties>
</file>